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0" r:id="rId4"/>
    <p:sldId id="261" r:id="rId5"/>
    <p:sldId id="269" r:id="rId6"/>
    <p:sldId id="270" r:id="rId7"/>
    <p:sldId id="271" r:id="rId8"/>
    <p:sldId id="272" r:id="rId9"/>
    <p:sldId id="273" r:id="rId10"/>
    <p:sldId id="262" r:id="rId11"/>
    <p:sldId id="268" r:id="rId12"/>
  </p:sldIdLst>
  <p:sldSz cx="9144000" cy="6858000" type="screen4x3"/>
  <p:notesSz cx="6867525" cy="9993313"/>
  <p:embeddedFontLst>
    <p:embeddedFont>
      <p:font typeface="Dunant" panose="020B0504040101020203" pitchFamily="34" charset="0"/>
      <p:regular r:id="rId15"/>
      <p:bold r:id="rId16"/>
    </p:embeddedFont>
    <p:embeddedFont>
      <p:font typeface="Dunant Medium" panose="020B0604040101020203" pitchFamily="34" charset="0"/>
      <p:regular r:id="rId17"/>
    </p:embeddedFont>
    <p:embeddedFont>
      <p:font typeface="MS PGothic" panose="020B0600070205080204" pitchFamily="34" charset="-128"/>
      <p:regular r:id="rId18"/>
    </p:embeddedFont>
    <p:embeddedFont>
      <p:font typeface="ORKMedium" panose="00000400000000000000" pitchFamily="2" charset="0"/>
      <p:regular r:id="rId19"/>
    </p:embeddedFont>
    <p:embeddedFont>
      <p:font typeface="ORKRegular" panose="00000400000000000000" pitchFamily="2" charset="0"/>
      <p:regular r:id="rId20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5pPr>
    <a:lvl6pPr marL="22860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6pPr>
    <a:lvl7pPr marL="27432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7pPr>
    <a:lvl8pPr marL="32004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8pPr>
    <a:lvl9pPr marL="3657600" algn="l" defTabSz="457200" rtl="0" eaLnBrk="1" latinLnBrk="0" hangingPunct="1">
      <a:defRPr sz="2600" kern="1200">
        <a:solidFill>
          <a:schemeClr val="tx1"/>
        </a:solidFill>
        <a:latin typeface="ORKRegular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E0C"/>
    <a:srgbClr val="C00000"/>
    <a:srgbClr val="FFFFFF"/>
    <a:srgbClr val="E6E6E6"/>
    <a:srgbClr val="EAEAEA"/>
    <a:srgbClr val="E843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2" autoAdjust="0"/>
    <p:restoredTop sz="95268" autoAdjust="0"/>
  </p:normalViewPr>
  <p:slideViewPr>
    <p:cSldViewPr>
      <p:cViewPr varScale="1">
        <p:scale>
          <a:sx n="86" d="100"/>
          <a:sy n="86" d="100"/>
        </p:scale>
        <p:origin x="1541" y="48"/>
      </p:cViewPr>
      <p:guideLst>
        <p:guide orient="horz" pos="3249"/>
        <p:guide pos="5759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1598" y="0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C6AD937A-1B1F-C445-92E9-19E72CD8783F}" type="datetime1">
              <a:rPr lang="de-DE"/>
              <a:pPr/>
              <a:t>10.12.2019</a:t>
            </a:fld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3647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1598" y="9493647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11BDE040-3492-BE40-A5DD-7BB6A61C98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355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1598" y="0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C289474-E389-8548-9770-B0C1C33E5A2B}" type="datetime1">
              <a:rPr lang="de-DE"/>
              <a:pPr/>
              <a:t>10.12.2019</a:t>
            </a:fld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97450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670" y="4746824"/>
            <a:ext cx="5036185" cy="44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Klicken Sie, um die Formate des Vorlagentextes zu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3647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de-DE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1598" y="9493647"/>
            <a:ext cx="2975928" cy="4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443" tIns="46721" rIns="93443" bIns="467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D5DCD423-6D53-564E-A679-92ADF491AC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69092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9142413" cy="5157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967654" y="1087916"/>
            <a:ext cx="7223811" cy="1470025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Dunant Medium"/>
                <a:cs typeface="Dunant Medium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67655" y="2557941"/>
            <a:ext cx="7223810" cy="163481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000000"/>
                </a:solidFill>
                <a:latin typeface="Dunant"/>
                <a:cs typeface="Dunan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Untertitel durch Klicken hinzufügen</a:t>
            </a:r>
            <a:endParaRPr lang="de-DE" dirty="0"/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0" y="6680034"/>
            <a:ext cx="9150350" cy="180082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10" name="Textplatzhalt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67655" y="4407321"/>
            <a:ext cx="7223810" cy="750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Dunant Medium"/>
                <a:cs typeface="Dunant Medium"/>
              </a:defRPr>
            </a:lvl1pPr>
          </a:lstStyle>
          <a:p>
            <a:pPr lvl="0"/>
            <a:r>
              <a:rPr lang="de-AT" dirty="0"/>
              <a:t>Autor/in durch Klicken hinzufügen</a:t>
            </a:r>
          </a:p>
        </p:txBody>
      </p:sp>
      <p:pic>
        <p:nvPicPr>
          <p:cNvPr id="11" name="Bild 10" descr="OEJRK_ueberreg_1z_slogan_links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86648"/>
            <a:ext cx="4283968" cy="777641"/>
          </a:xfrm>
          <a:prstGeom prst="rect">
            <a:avLst/>
          </a:prstGeom>
        </p:spPr>
      </p:pic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967654" y="548680"/>
            <a:ext cx="7223811" cy="1152129"/>
          </a:xfrm>
        </p:spPr>
        <p:txBody>
          <a:bodyPr/>
          <a:lstStyle>
            <a:lvl1pPr algn="l">
              <a:defRPr>
                <a:solidFill>
                  <a:srgbClr val="B70E0C"/>
                </a:solidFill>
                <a:latin typeface="Dunant Medium"/>
                <a:cs typeface="Dunant Medium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0" y="6680034"/>
            <a:ext cx="9150350" cy="180082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FFFFFF"/>
              </a:solidFill>
            </a:endParaRPr>
          </a:p>
        </p:txBody>
      </p:sp>
      <p:sp>
        <p:nvSpPr>
          <p:cNvPr id="10" name="Textplatzhalt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67655" y="4725144"/>
            <a:ext cx="7223810" cy="4326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  <a:latin typeface="Dunant Medium"/>
                <a:cs typeface="Dunant Medium"/>
              </a:defRPr>
            </a:lvl1pPr>
          </a:lstStyle>
          <a:p>
            <a:pPr lvl="0"/>
            <a:r>
              <a:rPr lang="de-AT" dirty="0"/>
              <a:t>Autor/in durch Klicken hinzufügen</a:t>
            </a:r>
          </a:p>
        </p:txBody>
      </p:sp>
      <p:sp>
        <p:nvSpPr>
          <p:cNvPr id="11" name="Bildplatzhalter 2"/>
          <p:cNvSpPr>
            <a:spLocks noGrp="1"/>
          </p:cNvSpPr>
          <p:nvPr userDrawn="1">
            <p:ph type="pic" idx="1"/>
          </p:nvPr>
        </p:nvSpPr>
        <p:spPr>
          <a:xfrm>
            <a:off x="971600" y="1772816"/>
            <a:ext cx="5832648" cy="2880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9" name="Bild 8" descr="OEJRK_ueberreg_1z_slogan_links_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86648"/>
            <a:ext cx="4283968" cy="777641"/>
          </a:xfrm>
          <a:prstGeom prst="rect">
            <a:avLst/>
          </a:prstGeom>
        </p:spPr>
      </p:pic>
      <p:sp>
        <p:nvSpPr>
          <p:cNvPr id="1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  <p:extLst>
      <p:ext uri="{BB962C8B-B14F-4D97-AF65-F5344CB8AC3E}">
        <p14:creationId xmlns:p14="http://schemas.microsoft.com/office/powerpoint/2010/main" val="115302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971600" y="1412776"/>
            <a:ext cx="7162750" cy="37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  <p:extLst>
      <p:ext uri="{BB962C8B-B14F-4D97-AF65-F5344CB8AC3E}">
        <p14:creationId xmlns:p14="http://schemas.microsoft.com/office/powerpoint/2010/main" val="24755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spaltig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0661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latin typeface="Dunant Medium"/>
                <a:cs typeface="Dunant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 dirty="0"/>
              <a:t>Text durch Klicken hinzufügen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1988840"/>
            <a:ext cx="4040188" cy="3168949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r>
              <a:rPr lang="de-AT" dirty="0"/>
              <a:t>Text durch Klicken hinzufügen (Achtung: Schreiben Sie nicht über den Textrahmen in die beruhigte Zone)</a:t>
            </a:r>
          </a:p>
          <a:p>
            <a:pPr marL="74295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639762"/>
          </a:xfrm>
          <a:prstGeom prst="rect">
            <a:avLst/>
          </a:prstGeom>
        </p:spPr>
        <p:txBody>
          <a:bodyPr anchor="b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400" b="0">
                <a:latin typeface="Dunant Medium"/>
                <a:cs typeface="Dunant Medium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/>
            </a:pPr>
            <a:r>
              <a:rPr lang="de-AT" dirty="0"/>
              <a:t>Text durch Klicken hinzufügen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88840"/>
            <a:ext cx="4041775" cy="3168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None/>
              <a:tabLst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Wingdings" charset="0"/>
              <a:buChar char="§"/>
              <a:tabLst/>
              <a:defRPr/>
            </a:pPr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  <p:extLst>
      <p:ext uri="{BB962C8B-B14F-4D97-AF65-F5344CB8AC3E}">
        <p14:creationId xmlns:p14="http://schemas.microsoft.com/office/powerpoint/2010/main" val="290245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  <p:extLst>
      <p:ext uri="{BB962C8B-B14F-4D97-AF65-F5344CB8AC3E}">
        <p14:creationId xmlns:p14="http://schemas.microsoft.com/office/powerpoint/2010/main" val="3063285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weispaltig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12160" y="273050"/>
            <a:ext cx="279228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7544" y="273050"/>
            <a:ext cx="5400600" cy="488473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012160" y="1435100"/>
            <a:ext cx="2792289" cy="3722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  <p:extLst>
      <p:ext uri="{BB962C8B-B14F-4D97-AF65-F5344CB8AC3E}">
        <p14:creationId xmlns:p14="http://schemas.microsoft.com/office/powerpoint/2010/main" val="141412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59105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400" b="0">
                <a:solidFill>
                  <a:schemeClr val="tx1"/>
                </a:solidFill>
                <a:latin typeface="Dunant"/>
                <a:cs typeface="Dunant"/>
              </a:defRPr>
            </a:lvl1pPr>
          </a:lstStyle>
          <a:p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824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  <p:extLst>
      <p:ext uri="{BB962C8B-B14F-4D97-AF65-F5344CB8AC3E}">
        <p14:creationId xmlns:p14="http://schemas.microsoft.com/office/powerpoint/2010/main" val="83245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971600" y="297789"/>
            <a:ext cx="7162750" cy="11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Titel durch Klicken hinzufügen</a:t>
            </a:r>
            <a:endParaRPr lang="de-DE" dirty="0"/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0" y="6680034"/>
            <a:ext cx="9150350" cy="180082"/>
          </a:xfrm>
          <a:prstGeom prst="rect">
            <a:avLst/>
          </a:prstGeom>
          <a:solidFill>
            <a:srgbClr val="B70E0C"/>
          </a:solidFill>
          <a:ln>
            <a:noFill/>
          </a:ln>
          <a:extLst/>
        </p:spPr>
        <p:txBody>
          <a:bodyPr wrap="none" anchor="ctr"/>
          <a:lstStyle/>
          <a:p>
            <a:pPr algn="ctr"/>
            <a:endParaRPr lang="de-AT">
              <a:solidFill>
                <a:srgbClr val="B70E0C"/>
              </a:solidFill>
            </a:endParaRPr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971600" y="1412776"/>
            <a:ext cx="7162750" cy="37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Text durch Klicken hinzufügen (Achtung: schreiben Sie nicht über den Textrahmen in die beruhigte Zone)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 bwMode="white">
          <a:xfrm>
            <a:off x="8028384" y="6662878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D3E8BA4-F884-452B-98FE-FE7C6B3EF0BE}" type="slidenum">
              <a:rPr lang="de-AT" sz="800" b="1" smtClean="0">
                <a:solidFill>
                  <a:schemeClr val="bg1"/>
                </a:solidFill>
                <a:latin typeface="Dunant" pitchFamily="34" charset="0"/>
              </a:rPr>
              <a:pPr algn="r"/>
              <a:t>‹Nr.›</a:t>
            </a:fld>
            <a:endParaRPr lang="de-AT" sz="800" b="1" dirty="0">
              <a:solidFill>
                <a:schemeClr val="bg1"/>
              </a:solidFill>
              <a:latin typeface="Dunant" pitchFamily="34" charset="0"/>
            </a:endParaRPr>
          </a:p>
        </p:txBody>
      </p:sp>
      <p:pic>
        <p:nvPicPr>
          <p:cNvPr id="3" name="Bild 2" descr="OEJRK_ueberreg_1z_slogan_links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86648"/>
            <a:ext cx="4283968" cy="777641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79512" y="6583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rgbClr val="FFFFFF"/>
                </a:solidFill>
                <a:latin typeface="Dunant"/>
                <a:cs typeface="Dunant"/>
              </a:defRPr>
            </a:lvl1pPr>
          </a:lstStyle>
          <a:p>
            <a:r>
              <a:rPr lang="de-DE" dirty="0"/>
              <a:t>WWW.JUGENDROTKREUZ.AT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3" r:id="rId4"/>
    <p:sldLayoutId id="2147483654" r:id="rId5"/>
    <p:sldLayoutId id="2147483656" r:id="rId6"/>
    <p:sldLayoutId id="2147483657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aseline="0">
          <a:solidFill>
            <a:srgbClr val="B70E0C"/>
          </a:solidFill>
          <a:latin typeface="Dunant Medium"/>
          <a:ea typeface="+mj-ea"/>
          <a:cs typeface="Dunant Medium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ORKMedium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400" baseline="0">
          <a:solidFill>
            <a:schemeClr val="tx1"/>
          </a:solidFill>
          <a:latin typeface="Dunant"/>
          <a:ea typeface="+mn-ea"/>
          <a:cs typeface="Dunan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400">
          <a:solidFill>
            <a:schemeClr val="tx1"/>
          </a:solidFill>
          <a:latin typeface="Dunant"/>
          <a:ea typeface="+mn-ea"/>
          <a:cs typeface="Dunan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/>
              <a:t>„Sicherer Kindergarten“</a:t>
            </a:r>
          </a:p>
        </p:txBody>
      </p:sp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/>
              <a:t>Tutorial für den Registrierungsprozess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AT"/>
              <a:t>WWW.JUGENDROTKREUZ.AT</a:t>
            </a:r>
            <a:endParaRPr lang="de-AT" dirty="0"/>
          </a:p>
        </p:txBody>
      </p:sp>
      <p:pic>
        <p:nvPicPr>
          <p:cNvPr id="6" name="Grafik 353">
            <a:extLst>
              <a:ext uri="{FF2B5EF4-FFF2-40B4-BE49-F238E27FC236}">
                <a16:creationId xmlns:a16="http://schemas.microsoft.com/office/drawing/2014/main" id="{AC4C90B2-8C75-4DCA-9A73-07DD65C1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155" y="5743127"/>
            <a:ext cx="1431925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DFED11A-2FE6-4E40-A4D1-B1EF9C1CB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0" y="5734385"/>
            <a:ext cx="2125847" cy="60723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E4C4926-3317-4E4E-8961-8E17D46E5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36585"/>
            <a:ext cx="2555776" cy="241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0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69B7E6C-287E-4F70-AA26-59385A87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97789"/>
            <a:ext cx="7162750" cy="1619043"/>
          </a:xfrm>
        </p:spPr>
        <p:txBody>
          <a:bodyPr/>
          <a:lstStyle/>
          <a:p>
            <a:r>
              <a:rPr lang="de-DE" dirty="0"/>
              <a:t>Ziel erreicht</a:t>
            </a:r>
            <a:br>
              <a:rPr lang="de-DE" dirty="0"/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Zertifikat und Plakette erhalten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2CB356C-B6FE-4326-8D7D-AF65A1AF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501EAE9-7E26-4F77-BAC6-3F76C3D5A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70275"/>
            <a:ext cx="1616425" cy="152993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CF12584-9F68-4229-8ADC-7C90C1C17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794378"/>
            <a:ext cx="4104456" cy="409752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AEF36AD-6B1F-42D5-9FF4-DBDAE94CB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" t="2517" r="1"/>
          <a:stretch/>
        </p:blipFill>
        <p:spPr>
          <a:xfrm>
            <a:off x="3950563" y="1883537"/>
            <a:ext cx="625098" cy="607965"/>
          </a:xfrm>
          <a:prstGeom prst="ellipse">
            <a:avLst/>
          </a:prstGeom>
        </p:spPr>
      </p:pic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559460DB-9C04-49AC-8757-B7180DE7E8A7}"/>
              </a:ext>
            </a:extLst>
          </p:cNvPr>
          <p:cNvSpPr/>
          <p:nvPr/>
        </p:nvSpPr>
        <p:spPr bwMode="auto">
          <a:xfrm rot="12705752">
            <a:off x="4483104" y="2552805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9D18C565-15AC-4387-818D-494AE80D3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421" y="2893718"/>
            <a:ext cx="3007259" cy="2047451"/>
          </a:xfrm>
          <a:solidFill>
            <a:srgbClr val="FF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Nachdem der Kindergarten 15 Punkte erreicht hat, bekommen Sie die Nachricht, dass Ihr Kindergarten als „Sicherer Kindergarten“ zertifiziert ist und erhalten Plakette und Jahressticker.</a:t>
            </a:r>
          </a:p>
        </p:txBody>
      </p:sp>
    </p:spTree>
    <p:extLst>
      <p:ext uri="{BB962C8B-B14F-4D97-AF65-F5344CB8AC3E}">
        <p14:creationId xmlns:p14="http://schemas.microsoft.com/office/powerpoint/2010/main" val="2570648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/>
              <a:t>Sichere Kindergärten – </a:t>
            </a:r>
            <a:br>
              <a:rPr lang="de-DE" sz="4400" dirty="0"/>
            </a:br>
            <a:r>
              <a:rPr lang="de-DE" sz="4400" dirty="0"/>
              <a:t>Kindergarten FIT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5D5960-04F7-41A8-8783-2F07431F5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8696" cy="6667900"/>
          </a:xfrm>
          <a:prstGeom prst="rect">
            <a:avLst/>
          </a:prstGeom>
        </p:spPr>
      </p:pic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6588224" y="1952220"/>
            <a:ext cx="2683361" cy="1211442"/>
          </a:xfrm>
        </p:spPr>
        <p:txBody>
          <a:bodyPr/>
          <a:lstStyle/>
          <a:p>
            <a:r>
              <a:rPr lang="de-DE" sz="2600" b="1" dirty="0">
                <a:solidFill>
                  <a:srgbClr val="FFFFFF"/>
                </a:solidFill>
              </a:rPr>
              <a:t>Ein Projekt im Rahmen von Erasmus +.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AT"/>
              <a:t>WWW.JUGENDROTKREUZ.AT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440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/>
              <a:t>Sichere Kindergärten – </a:t>
            </a:r>
            <a:br>
              <a:rPr lang="de-DE" sz="4400" dirty="0"/>
            </a:br>
            <a:r>
              <a:rPr lang="de-DE" sz="4400" dirty="0"/>
              <a:t>Kindergarten FIT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65D5960-04F7-41A8-8783-2F07431F5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08696" cy="6667900"/>
          </a:xfrm>
          <a:prstGeom prst="rect">
            <a:avLst/>
          </a:prstGeom>
        </p:spPr>
      </p:pic>
      <p:sp>
        <p:nvSpPr>
          <p:cNvPr id="25" name="Untertitel 24"/>
          <p:cNvSpPr>
            <a:spLocks noGrp="1"/>
          </p:cNvSpPr>
          <p:nvPr>
            <p:ph type="subTitle" idx="1"/>
          </p:nvPr>
        </p:nvSpPr>
        <p:spPr>
          <a:xfrm>
            <a:off x="6588224" y="1952220"/>
            <a:ext cx="2683361" cy="1211442"/>
          </a:xfrm>
        </p:spPr>
        <p:txBody>
          <a:bodyPr/>
          <a:lstStyle/>
          <a:p>
            <a:r>
              <a:rPr lang="de-DE" sz="2600" b="1" dirty="0">
                <a:solidFill>
                  <a:srgbClr val="FFFFFF"/>
                </a:solidFill>
              </a:rPr>
              <a:t>Ein Projekt im Rahmen von Erasmus +.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AT"/>
              <a:t>WWW.JUGENDROTKREUZ.AT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474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CADE618-9AC2-4FAA-9FA3-7AE4C9AFC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503432"/>
            <a:ext cx="7162750" cy="3745012"/>
          </a:xfrm>
        </p:spPr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2000" dirty="0"/>
              <a:t>„Sicherer Kindergarten“ ist ein Programm für mehr Sicherheit im Kindergarten. Es richtet sich an alle Personen im Kindergarten und ist in drei Stufen aufgebaut:</a:t>
            </a:r>
          </a:p>
          <a:p>
            <a:pPr marL="0" indent="0">
              <a:buNone/>
            </a:pPr>
            <a:endParaRPr lang="de-DE" sz="2000" dirty="0"/>
          </a:p>
          <a:p>
            <a:pPr marL="457200" indent="-457200">
              <a:buClr>
                <a:srgbClr val="C00000"/>
              </a:buClr>
              <a:buFont typeface="Wingdings" charset="0"/>
              <a:buAutoNum type="arabicPeriod"/>
            </a:pPr>
            <a:r>
              <a:rPr lang="de-DE" sz="2000" dirty="0">
                <a:solidFill>
                  <a:srgbClr val="C00000"/>
                </a:solidFill>
              </a:rPr>
              <a:t>Status erheben: </a:t>
            </a:r>
            <a:r>
              <a:rPr lang="de-DE" sz="2000" dirty="0"/>
              <a:t>Gefahren wahrnehmen, Bewusstsein schaffen, Zuständige kennen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de-DE" sz="2000" dirty="0">
                <a:solidFill>
                  <a:srgbClr val="C00000"/>
                </a:solidFill>
              </a:rPr>
              <a:t>Information:</a:t>
            </a:r>
            <a:r>
              <a:rPr lang="de-DE" sz="2000" dirty="0"/>
              <a:t> Kolleg/innen informieren, Eltern informieren, Ziel formulieren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de-DE" sz="2000" dirty="0">
                <a:solidFill>
                  <a:srgbClr val="C00000"/>
                </a:solidFill>
              </a:rPr>
              <a:t>Maßnahmen: </a:t>
            </a:r>
            <a:r>
              <a:rPr lang="de-DE" sz="2000" dirty="0"/>
              <a:t>Maßnahmen setzen und 15 Punkte sammeln</a:t>
            </a:r>
            <a:br>
              <a:rPr lang="de-DE" sz="2000" dirty="0"/>
            </a:br>
            <a:endParaRPr lang="de-DE" sz="2000" dirty="0"/>
          </a:p>
          <a:p>
            <a:pPr marL="0" indent="0">
              <a:buNone/>
            </a:pPr>
            <a:r>
              <a:rPr lang="de-DE" sz="2000" dirty="0"/>
              <a:t>Am Ende wartet das Zertifikat </a:t>
            </a:r>
            <a:r>
              <a:rPr lang="de-DE" sz="2000" dirty="0">
                <a:solidFill>
                  <a:srgbClr val="C00000"/>
                </a:solidFill>
              </a:rPr>
              <a:t>„Sicherer Kindergarten“!</a:t>
            </a:r>
          </a:p>
          <a:p>
            <a:pPr marL="457200" indent="-457200">
              <a:buFont typeface="+mj-lt"/>
              <a:buAutoNum type="arabicPeriod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0F06373-1851-40B4-84CA-A8518F1E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7749"/>
            <a:ext cx="7162750" cy="1114987"/>
          </a:xfrm>
        </p:spPr>
        <p:txBody>
          <a:bodyPr/>
          <a:lstStyle/>
          <a:p>
            <a:r>
              <a:rPr lang="de-DE" dirty="0"/>
              <a:t>Ablauf</a:t>
            </a:r>
            <a:br>
              <a:rPr lang="de-DE" dirty="0"/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in drei Schritten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A5FC4DF-49C8-429B-AFF3-2C7C4C941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F210934-1DC1-4A4C-B679-57159BE63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70275"/>
            <a:ext cx="1616425" cy="15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7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53C53D-DFB8-4776-91DD-769CAF7E3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8BFB76BE-CD80-44BE-9119-1D6D1EBDAE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628800"/>
            <a:ext cx="6060406" cy="3744913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B056B6B-5378-4E8C-8B45-39DE4E736FCF}"/>
              </a:ext>
            </a:extLst>
          </p:cNvPr>
          <p:cNvSpPr/>
          <p:nvPr/>
        </p:nvSpPr>
        <p:spPr bwMode="auto">
          <a:xfrm rot="9385132">
            <a:off x="6189280" y="1749373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6B359F8-AED8-42E0-BD92-5D2309DF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7749"/>
            <a:ext cx="7162750" cy="1114987"/>
          </a:xfrm>
        </p:spPr>
        <p:txBody>
          <a:bodyPr/>
          <a:lstStyle/>
          <a:p>
            <a:r>
              <a:rPr lang="de-DE" dirty="0"/>
              <a:t>Registrierung</a:t>
            </a:r>
            <a:br>
              <a:rPr lang="de-DE" dirty="0"/>
            </a:br>
            <a:r>
              <a:rPr lang="de-DE" sz="2800" dirty="0" err="1">
                <a:solidFill>
                  <a:schemeClr val="bg1">
                    <a:lumMod val="50000"/>
                  </a:schemeClr>
                </a:solidFill>
              </a:rPr>
              <a:t>Registrierung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starten</a:t>
            </a:r>
          </a:p>
        </p:txBody>
      </p:sp>
    </p:spTree>
    <p:extLst>
      <p:ext uri="{BB962C8B-B14F-4D97-AF65-F5344CB8AC3E}">
        <p14:creationId xmlns:p14="http://schemas.microsoft.com/office/powerpoint/2010/main" val="154506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53C53D-DFB8-4776-91DD-769CAF7E3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60E1E6-88E4-4895-863D-B3DC52CD6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6024317" cy="4476201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B056B6B-5378-4E8C-8B45-39DE4E736FCF}"/>
              </a:ext>
            </a:extLst>
          </p:cNvPr>
          <p:cNvSpPr/>
          <p:nvPr/>
        </p:nvSpPr>
        <p:spPr bwMode="auto">
          <a:xfrm rot="10580503">
            <a:off x="4586079" y="2984856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4B42069E-21E2-4F36-85FD-CC558F4A9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7749"/>
            <a:ext cx="7162750" cy="1114987"/>
          </a:xfrm>
        </p:spPr>
        <p:txBody>
          <a:bodyPr/>
          <a:lstStyle/>
          <a:p>
            <a:r>
              <a:rPr lang="de-DE" dirty="0"/>
              <a:t>Registrierung</a:t>
            </a:r>
            <a:br>
              <a:rPr lang="de-DE" dirty="0"/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Anmeldeformular ausfüllen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4467DDF5-CE98-4AE6-A387-227423DC4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0" y="2852936"/>
            <a:ext cx="2160240" cy="1275811"/>
          </a:xfrm>
          <a:solidFill>
            <a:srgbClr val="FF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Anmeldeformular ausfüllen </a:t>
            </a:r>
            <a:br>
              <a:rPr lang="de-DE" sz="1800" dirty="0"/>
            </a:br>
            <a:r>
              <a:rPr lang="de-DE" sz="1600" dirty="0"/>
              <a:t>(mit Kindergarten- oder privater Email-Adresse)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89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F4EA5F18-12B0-47E3-9296-3C98F0D2C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132856"/>
            <a:ext cx="3423139" cy="357959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53C53D-DFB8-4776-91DD-769CAF7E3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8E96E0B-18AF-4AA0-BA5B-44909C5E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7749"/>
            <a:ext cx="7162750" cy="1114987"/>
          </a:xfrm>
        </p:spPr>
        <p:txBody>
          <a:bodyPr/>
          <a:lstStyle/>
          <a:p>
            <a:r>
              <a:rPr lang="de-DE" dirty="0"/>
              <a:t>Schritt 1: Status erheben</a:t>
            </a:r>
            <a:br>
              <a:rPr lang="de-DE" dirty="0"/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Online-Formulare &amp; Checklisten ausfüllen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E715343-0C51-4933-BD17-766FBECEC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498" y="1526517"/>
            <a:ext cx="4954338" cy="2880320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B056B6B-5378-4E8C-8B45-39DE4E736FCF}"/>
              </a:ext>
            </a:extLst>
          </p:cNvPr>
          <p:cNvSpPr/>
          <p:nvPr/>
        </p:nvSpPr>
        <p:spPr bwMode="auto">
          <a:xfrm rot="13877852">
            <a:off x="6978941" y="3690736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191AE353-8056-4FEB-A87A-7DFCCDBFF074}"/>
              </a:ext>
            </a:extLst>
          </p:cNvPr>
          <p:cNvSpPr/>
          <p:nvPr/>
        </p:nvSpPr>
        <p:spPr bwMode="auto">
          <a:xfrm rot="11735724">
            <a:off x="3057943" y="4910158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7" name="Inhaltsplatzhalter 3">
            <a:extLst>
              <a:ext uri="{FF2B5EF4-FFF2-40B4-BE49-F238E27FC236}">
                <a16:creationId xmlns:a16="http://schemas.microsoft.com/office/drawing/2014/main" id="{A2E14CA9-0F82-4A0D-B7FC-42DF2371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1426" y="4299730"/>
            <a:ext cx="1760820" cy="1183635"/>
          </a:xfrm>
          <a:solidFill>
            <a:srgbClr val="FF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Materialien und Checklisten herunterladen und ausfüllen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8" name="Inhaltsplatzhalter 3">
            <a:extLst>
              <a:ext uri="{FF2B5EF4-FFF2-40B4-BE49-F238E27FC236}">
                <a16:creationId xmlns:a16="http://schemas.microsoft.com/office/drawing/2014/main" id="{E1FE93FD-2407-4B83-9A36-DFE7FDAC9F35}"/>
              </a:ext>
            </a:extLst>
          </p:cNvPr>
          <p:cNvSpPr txBox="1">
            <a:spLocks/>
          </p:cNvSpPr>
          <p:nvPr/>
        </p:nvSpPr>
        <p:spPr bwMode="auto">
          <a:xfrm>
            <a:off x="4116646" y="4647950"/>
            <a:ext cx="1530920" cy="118363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400" baseline="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de-DE" sz="1800" kern="0" dirty="0"/>
              <a:t>Online-Formulare ausfüllen und speichern</a:t>
            </a:r>
          </a:p>
          <a:p>
            <a:pPr marL="0" indent="0">
              <a:buFont typeface="Wingdings" charset="0"/>
              <a:buNone/>
            </a:pPr>
            <a:endParaRPr lang="de-DE" kern="0" dirty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81541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53C53D-DFB8-4776-91DD-769CAF7E3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8E96E0B-18AF-4AA0-BA5B-44909C5E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7749"/>
            <a:ext cx="7162750" cy="1114987"/>
          </a:xfrm>
        </p:spPr>
        <p:txBody>
          <a:bodyPr/>
          <a:lstStyle/>
          <a:p>
            <a:r>
              <a:rPr lang="de-DE" dirty="0"/>
              <a:t>Schritt 2: Information</a:t>
            </a:r>
            <a:br>
              <a:rPr lang="de-DE" dirty="0"/>
            </a:b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Personen im Kindergarten über das Projekt informieren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8FCFE47-9D68-4732-85A9-3B727A042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23" y="1772816"/>
            <a:ext cx="5688632" cy="3970996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B056B6B-5378-4E8C-8B45-39DE4E736FCF}"/>
              </a:ext>
            </a:extLst>
          </p:cNvPr>
          <p:cNvSpPr/>
          <p:nvPr/>
        </p:nvSpPr>
        <p:spPr bwMode="auto">
          <a:xfrm rot="9385132">
            <a:off x="6226530" y="3215346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191AE353-8056-4FEB-A87A-7DFCCDBFF074}"/>
              </a:ext>
            </a:extLst>
          </p:cNvPr>
          <p:cNvSpPr/>
          <p:nvPr/>
        </p:nvSpPr>
        <p:spPr bwMode="auto">
          <a:xfrm rot="11715338">
            <a:off x="2791503" y="4982347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6CCBAEEF-1C18-4B32-BA16-6334A58E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893" y="2660329"/>
            <a:ext cx="1512168" cy="965799"/>
          </a:xfrm>
          <a:solidFill>
            <a:srgbClr val="FF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Informations-materialien herunterladen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13C6CD25-EF15-422C-97AA-DF0265693C45}"/>
              </a:ext>
            </a:extLst>
          </p:cNvPr>
          <p:cNvSpPr txBox="1">
            <a:spLocks/>
          </p:cNvSpPr>
          <p:nvPr/>
        </p:nvSpPr>
        <p:spPr bwMode="auto">
          <a:xfrm>
            <a:off x="3952644" y="4851481"/>
            <a:ext cx="2253606" cy="117902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400" baseline="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Dunant"/>
                <a:ea typeface="+mn-ea"/>
                <a:cs typeface="Dunan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de-DE" sz="1800" kern="0" dirty="0"/>
              <a:t>Die Kästchen abhaken um weiteren Zugang </a:t>
            </a:r>
            <a:br>
              <a:rPr lang="de-DE" sz="1800" kern="0" dirty="0"/>
            </a:br>
            <a:r>
              <a:rPr lang="de-DE" sz="1800" kern="0" dirty="0"/>
              <a:t>zu den Maßnahmen </a:t>
            </a:r>
            <a:br>
              <a:rPr lang="de-DE" sz="1800" kern="0" dirty="0"/>
            </a:br>
            <a:r>
              <a:rPr lang="de-DE" sz="1800" kern="0" dirty="0"/>
              <a:t>zu bekommen</a:t>
            </a:r>
          </a:p>
          <a:p>
            <a:pPr marL="0" indent="0">
              <a:buFont typeface="Wingdings" charset="0"/>
              <a:buNone/>
            </a:pPr>
            <a:endParaRPr lang="de-DE" kern="0" dirty="0"/>
          </a:p>
          <a:p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451284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53C53D-DFB8-4776-91DD-769CAF7E3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8E96E0B-18AF-4AA0-BA5B-44909C5E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7749"/>
            <a:ext cx="7162750" cy="1114987"/>
          </a:xfrm>
        </p:spPr>
        <p:txBody>
          <a:bodyPr/>
          <a:lstStyle/>
          <a:p>
            <a:r>
              <a:rPr lang="de-DE" dirty="0"/>
              <a:t>Schritt 3: Maßnahmen</a:t>
            </a:r>
            <a:br>
              <a:rPr lang="de-DE" dirty="0"/>
            </a:br>
            <a:r>
              <a:rPr lang="de-DE" sz="2800" dirty="0" err="1">
                <a:solidFill>
                  <a:schemeClr val="bg1">
                    <a:lumMod val="50000"/>
                  </a:schemeClr>
                </a:solidFill>
              </a:rPr>
              <a:t>Maßnahmen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auswählen und durchführen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4AD962-1946-4C55-82A1-C67900D5D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377" y="1844824"/>
            <a:ext cx="5008751" cy="3816424"/>
          </a:xfrm>
          <a:prstGeom prst="rect">
            <a:avLst/>
          </a:prstGeom>
        </p:spPr>
      </p:pic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B056B6B-5378-4E8C-8B45-39DE4E736FCF}"/>
              </a:ext>
            </a:extLst>
          </p:cNvPr>
          <p:cNvSpPr/>
          <p:nvPr/>
        </p:nvSpPr>
        <p:spPr bwMode="auto">
          <a:xfrm rot="9385132">
            <a:off x="5757232" y="3092689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6CCBAEEF-1C18-4B32-BA16-6334A58E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256" y="2088650"/>
            <a:ext cx="1392468" cy="1217693"/>
          </a:xfrm>
          <a:solidFill>
            <a:srgbClr val="FF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Die durch-geführten Maßnahmen eintragen</a:t>
            </a:r>
          </a:p>
        </p:txBody>
      </p:sp>
    </p:spTree>
    <p:extLst>
      <p:ext uri="{BB962C8B-B14F-4D97-AF65-F5344CB8AC3E}">
        <p14:creationId xmlns:p14="http://schemas.microsoft.com/office/powerpoint/2010/main" val="342282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8EAF90A-A12B-4B2D-BDDB-0A5018F9F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70298"/>
            <a:ext cx="4608512" cy="422485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53C53D-DFB8-4776-91DD-769CAF7E39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WWW.JUGENDROTKREUZ.AT</a:t>
            </a:r>
            <a:endParaRPr lang="de-DE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8E96E0B-18AF-4AA0-BA5B-44909C5E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77749"/>
            <a:ext cx="7162750" cy="1114987"/>
          </a:xfrm>
        </p:spPr>
        <p:txBody>
          <a:bodyPr/>
          <a:lstStyle/>
          <a:p>
            <a:r>
              <a:rPr lang="de-DE" dirty="0"/>
              <a:t>Schritt 3: Maßnahmen</a:t>
            </a:r>
            <a:br>
              <a:rPr lang="de-DE" dirty="0"/>
            </a:br>
            <a:r>
              <a:rPr lang="de-DE" sz="2800" dirty="0" err="1">
                <a:solidFill>
                  <a:schemeClr val="bg1">
                    <a:lumMod val="50000"/>
                  </a:schemeClr>
                </a:solidFill>
              </a:rPr>
              <a:t>Maßnahmen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</a:rPr>
              <a:t> auswählen und durchführen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6B056B6B-5378-4E8C-8B45-39DE4E736FCF}"/>
              </a:ext>
            </a:extLst>
          </p:cNvPr>
          <p:cNvSpPr/>
          <p:nvPr/>
        </p:nvSpPr>
        <p:spPr bwMode="auto">
          <a:xfrm rot="9450568">
            <a:off x="4245992" y="4736750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64AEF019-57AE-4FBF-AB2E-C57EC71907ED}"/>
              </a:ext>
            </a:extLst>
          </p:cNvPr>
          <p:cNvSpPr/>
          <p:nvPr/>
        </p:nvSpPr>
        <p:spPr bwMode="auto">
          <a:xfrm rot="14383263">
            <a:off x="5021649" y="2640568"/>
            <a:ext cx="1254251" cy="427308"/>
          </a:xfrm>
          <a:prstGeom prst="rightArrow">
            <a:avLst/>
          </a:prstGeom>
          <a:solidFill>
            <a:srgbClr val="B70E0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ORKRegular" charset="0"/>
              <a:ea typeface="ＭＳ Ｐゴシック" charset="0"/>
            </a:endParaRP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6CCBAEEF-1C18-4B32-BA16-6334A58EB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974" y="3364184"/>
            <a:ext cx="2156364" cy="1324100"/>
          </a:xfrm>
          <a:solidFill>
            <a:srgbClr val="FFFF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de-DE" sz="1800" dirty="0"/>
              <a:t>Die durchgeführten Maßnahmen eintragen und Punkte sammeln</a:t>
            </a:r>
          </a:p>
        </p:txBody>
      </p:sp>
    </p:spTree>
    <p:extLst>
      <p:ext uri="{BB962C8B-B14F-4D97-AF65-F5344CB8AC3E}">
        <p14:creationId xmlns:p14="http://schemas.microsoft.com/office/powerpoint/2010/main" val="93506221"/>
      </p:ext>
    </p:extLst>
  </p:cSld>
  <p:clrMapOvr>
    <a:masterClrMapping/>
  </p:clrMapOvr>
</p:sld>
</file>

<file path=ppt/theme/theme1.xml><?xml version="1.0" encoding="utf-8"?>
<a:theme xmlns:a="http://schemas.openxmlformats.org/drawingml/2006/main" name="PRAES_LBZ_PP_2018_3-4">
  <a:themeElements>
    <a:clrScheme name="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777777"/>
      </a:accent1>
      <a:accent2>
        <a:srgbClr val="FF3300"/>
      </a:accent2>
      <a:accent3>
        <a:srgbClr val="FFFFFF"/>
      </a:accent3>
      <a:accent4>
        <a:srgbClr val="000000"/>
      </a:accent4>
      <a:accent5>
        <a:srgbClr val="BDBDBD"/>
      </a:accent5>
      <a:accent6>
        <a:srgbClr val="E72D00"/>
      </a:accent6>
      <a:hlink>
        <a:srgbClr val="0000CC"/>
      </a:hlink>
      <a:folHlink>
        <a:srgbClr val="B2B2B2"/>
      </a:folHlink>
    </a:clrScheme>
    <a:fontScheme name="Benutzerdefiniert 2">
      <a:majorFont>
        <a:latin typeface="Dunant Medium"/>
        <a:ea typeface="ＭＳ Ｐゴシック"/>
        <a:cs typeface=""/>
      </a:majorFont>
      <a:minorFont>
        <a:latin typeface="Dunant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ORKRegular" charset="0"/>
            <a:ea typeface="ＭＳ Ｐゴシック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Dunant" panose="020B0504040101020203" pitchFamily="34" charset="0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224</Words>
  <Application>Microsoft Office PowerPoint</Application>
  <PresentationFormat>Bildschirmpräsentation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Wingdings</vt:lpstr>
      <vt:lpstr>Dunant Medium</vt:lpstr>
      <vt:lpstr>Times New Roman</vt:lpstr>
      <vt:lpstr>ORKRegular</vt:lpstr>
      <vt:lpstr>MS PGothic</vt:lpstr>
      <vt:lpstr>Dunant</vt:lpstr>
      <vt:lpstr>ORKMedium</vt:lpstr>
      <vt:lpstr>PRAES_LBZ_PP_2018_3-4</vt:lpstr>
      <vt:lpstr>„Sicherer Kindergarten“</vt:lpstr>
      <vt:lpstr>Sichere Kindergärten –  Kindergarten FIT</vt:lpstr>
      <vt:lpstr>Ablauf in drei Schritten</vt:lpstr>
      <vt:lpstr>Registrierung Registrierung starten</vt:lpstr>
      <vt:lpstr>Registrierung Anmeldeformular ausfüllen</vt:lpstr>
      <vt:lpstr>Schritt 1: Status erheben Online-Formulare &amp; Checklisten ausfüllen</vt:lpstr>
      <vt:lpstr>Schritt 2: Information Personen im Kindergarten über das Projekt informieren</vt:lpstr>
      <vt:lpstr>Schritt 3: Maßnahmen Maßnahmen auswählen und durchführen</vt:lpstr>
      <vt:lpstr>Schritt 3: Maßnahmen Maßnahmen auswählen und durchführen</vt:lpstr>
      <vt:lpstr>Ziel erreicht Zertifikat und Plakette erhalten</vt:lpstr>
      <vt:lpstr>Sichere Kindergärten –  Kindergarten FIT</vt:lpstr>
    </vt:vector>
  </TitlesOfParts>
  <Company>Austrian Red Cross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Hauser Renate (OeRK)</dc:creator>
  <cp:lastModifiedBy>Blüthl Brigitte (OeRK)</cp:lastModifiedBy>
  <cp:revision>22</cp:revision>
  <cp:lastPrinted>2014-03-19T15:38:54Z</cp:lastPrinted>
  <dcterms:created xsi:type="dcterms:W3CDTF">2018-10-30T15:55:38Z</dcterms:created>
  <dcterms:modified xsi:type="dcterms:W3CDTF">2019-12-10T12:01:58Z</dcterms:modified>
</cp:coreProperties>
</file>